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7" r:id="rId5"/>
    <p:sldId id="289" r:id="rId6"/>
    <p:sldId id="257" r:id="rId7"/>
    <p:sldId id="258" r:id="rId8"/>
    <p:sldId id="261" r:id="rId9"/>
    <p:sldId id="259" r:id="rId10"/>
    <p:sldId id="260" r:id="rId11"/>
    <p:sldId id="262" r:id="rId12"/>
    <p:sldId id="263" r:id="rId13"/>
    <p:sldId id="266" r:id="rId14"/>
    <p:sldId id="268" r:id="rId15"/>
    <p:sldId id="271" r:id="rId16"/>
  </p:sldIdLst>
  <p:sldSz cx="18288000" cy="10287000"/>
  <p:notesSz cx="6858000" cy="9144000"/>
  <p:embeddedFontLst>
    <p:embeddedFont>
      <p:font typeface="Arial Bold" panose="020B0604020202020204" charset="0"/>
      <p:regular r:id="rId17"/>
      <p:bold r:id="rId18"/>
    </p:embeddedFon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Arial Nova Bold" panose="020B0804020202020204" charset="0"/>
      <p:regular r:id="rId23"/>
      <p:bold r:id="rId24"/>
    </p:embeddedFont>
    <p:embeddedFont>
      <p:font typeface="Arial Nova Bold Italics" panose="020B0604020202020204" charset="0"/>
      <p:regular r:id="rId25"/>
    </p:embeddedFont>
    <p:embeddedFont>
      <p:font typeface="HK Sentiments Medium" panose="020B0604020202020204" charset="-18"/>
      <p:regular r:id="rId26"/>
    </p:embeddedFont>
    <p:embeddedFont>
      <p:font typeface="Palatino Linotype" panose="020405020505050303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09858-A5A5-4F9E-8874-EE3C085A7E59}" v="1" dt="2025-02-12T09:27:50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bigniew Bury" userId="4e8354fb-3140-4e6d-907a-918f09f0d2c1" providerId="ADAL" clId="{D60F747A-A278-4D5B-A393-5BDA147F0F17}"/>
    <pc:docChg chg="modSld">
      <pc:chgData name="Zbigniew Bury" userId="4e8354fb-3140-4e6d-907a-918f09f0d2c1" providerId="ADAL" clId="{D60F747A-A278-4D5B-A393-5BDA147F0F17}" dt="2025-02-10T08:57:37.132" v="34" actId="20577"/>
      <pc:docMkLst>
        <pc:docMk/>
      </pc:docMkLst>
      <pc:sldChg chg="modSp mod">
        <pc:chgData name="Zbigniew Bury" userId="4e8354fb-3140-4e6d-907a-918f09f0d2c1" providerId="ADAL" clId="{D60F747A-A278-4D5B-A393-5BDA147F0F17}" dt="2025-02-10T08:57:01.186" v="12" actId="20577"/>
        <pc:sldMkLst>
          <pc:docMk/>
          <pc:sldMk cId="0" sldId="262"/>
        </pc:sldMkLst>
        <pc:spChg chg="mod">
          <ac:chgData name="Zbigniew Bury" userId="4e8354fb-3140-4e6d-907a-918f09f0d2c1" providerId="ADAL" clId="{D60F747A-A278-4D5B-A393-5BDA147F0F17}" dt="2025-02-10T08:57:01.186" v="12" actId="20577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Zbigniew Bury" userId="4e8354fb-3140-4e6d-907a-918f09f0d2c1" providerId="ADAL" clId="{D60F747A-A278-4D5B-A393-5BDA147F0F17}" dt="2025-02-10T08:57:37.132" v="34" actId="20577"/>
        <pc:sldMkLst>
          <pc:docMk/>
          <pc:sldMk cId="0" sldId="263"/>
        </pc:sldMkLst>
        <pc:spChg chg="mod">
          <ac:chgData name="Zbigniew Bury" userId="4e8354fb-3140-4e6d-907a-918f09f0d2c1" providerId="ADAL" clId="{D60F747A-A278-4D5B-A393-5BDA147F0F17}" dt="2025-02-10T08:57:37.132" v="34" actId="20577"/>
          <ac:spMkLst>
            <pc:docMk/>
            <pc:sldMk cId="0" sldId="263"/>
            <ac:spMk id="8" creationId="{00000000-0000-0000-0000-000000000000}"/>
          </ac:spMkLst>
        </pc:spChg>
      </pc:sldChg>
    </pc:docChg>
  </pc:docChgLst>
  <pc:docChgLst>
    <pc:chgData name="Edyta Niemiec" userId="S::edynie.747@edu.erzeszow.pl::6d8797f0-0e2b-42b7-80c6-dcb172de1f65" providerId="AD" clId="Web-{D5B2422D-4744-4E16-83B7-21D94D31EC5F}"/>
    <pc:docChg chg="modSld">
      <pc:chgData name="Edyta Niemiec" userId="S::edynie.747@edu.erzeszow.pl::6d8797f0-0e2b-42b7-80c6-dcb172de1f65" providerId="AD" clId="Web-{D5B2422D-4744-4E16-83B7-21D94D31EC5F}" dt="2025-02-05T07:58:58.051" v="4" actId="1076"/>
      <pc:docMkLst>
        <pc:docMk/>
      </pc:docMkLst>
      <pc:sldChg chg="modSp">
        <pc:chgData name="Edyta Niemiec" userId="S::edynie.747@edu.erzeszow.pl::6d8797f0-0e2b-42b7-80c6-dcb172de1f65" providerId="AD" clId="Web-{D5B2422D-4744-4E16-83B7-21D94D31EC5F}" dt="2025-02-05T07:58:58.051" v="4" actId="1076"/>
        <pc:sldMkLst>
          <pc:docMk/>
          <pc:sldMk cId="0" sldId="256"/>
        </pc:sldMkLst>
        <pc:spChg chg="mod">
          <ac:chgData name="Edyta Niemiec" userId="S::edynie.747@edu.erzeszow.pl::6d8797f0-0e2b-42b7-80c6-dcb172de1f65" providerId="AD" clId="Web-{D5B2422D-4744-4E16-83B7-21D94D31EC5F}" dt="2025-02-05T07:58:34.503" v="2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Edyta Niemiec" userId="S::edynie.747@edu.erzeszow.pl::6d8797f0-0e2b-42b7-80c6-dcb172de1f65" providerId="AD" clId="Web-{D5B2422D-4744-4E16-83B7-21D94D31EC5F}" dt="2025-02-05T07:58:58.051" v="4" actId="1076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Zbigniew Bury" userId="S::zbury@edu.erzeszow.pl::4e8354fb-3140-4e6d-907a-918f09f0d2c1" providerId="AD" clId="Web-{4D809858-A5A5-4F9E-8874-EE3C085A7E59}"/>
    <pc:docChg chg="modSld">
      <pc:chgData name="Zbigniew Bury" userId="S::zbury@edu.erzeszow.pl::4e8354fb-3140-4e6d-907a-918f09f0d2c1" providerId="AD" clId="Web-{4D809858-A5A5-4F9E-8874-EE3C085A7E59}" dt="2025-02-12T09:27:50.821" v="1" actId="20577"/>
      <pc:docMkLst>
        <pc:docMk/>
      </pc:docMkLst>
      <pc:sldChg chg="modSp">
        <pc:chgData name="Zbigniew Bury" userId="S::zbury@edu.erzeszow.pl::4e8354fb-3140-4e6d-907a-918f09f0d2c1" providerId="AD" clId="Web-{4D809858-A5A5-4F9E-8874-EE3C085A7E59}" dt="2025-02-12T09:27:50.821" v="1" actId="20577"/>
        <pc:sldMkLst>
          <pc:docMk/>
          <pc:sldMk cId="2645438327" sldId="300"/>
        </pc:sldMkLst>
        <pc:spChg chg="mod">
          <ac:chgData name="Zbigniew Bury" userId="S::zbury@edu.erzeszow.pl::4e8354fb-3140-4e6d-907a-918f09f0d2c1" providerId="AD" clId="Web-{4D809858-A5A5-4F9E-8874-EE3C085A7E59}" dt="2025-02-12T09:27:50.821" v="1" actId="20577"/>
          <ac:spMkLst>
            <pc:docMk/>
            <pc:sldMk cId="2645438327" sldId="300"/>
            <ac:spMk id="7" creationId="{00000000-0000-0000-0000-000000000000}"/>
          </ac:spMkLst>
        </pc:spChg>
      </pc:sldChg>
    </pc:docChg>
  </pc:docChgLst>
  <pc:docChgLst>
    <pc:chgData name="Edyta Niemiec" userId="S::edynie.747@edu.erzeszow.pl::6d8797f0-0e2b-42b7-80c6-dcb172de1f65" providerId="AD" clId="Web-{4DEA82D4-D682-4F2E-A5C9-35FE6DDE9986}"/>
    <pc:docChg chg="modSld">
      <pc:chgData name="Edyta Niemiec" userId="S::edynie.747@edu.erzeszow.pl::6d8797f0-0e2b-42b7-80c6-dcb172de1f65" providerId="AD" clId="Web-{4DEA82D4-D682-4F2E-A5C9-35FE6DDE9986}" dt="2025-02-04T14:08:18.419" v="16" actId="20577"/>
      <pc:docMkLst>
        <pc:docMk/>
      </pc:docMkLst>
      <pc:sldChg chg="modSp">
        <pc:chgData name="Edyta Niemiec" userId="S::edynie.747@edu.erzeszow.pl::6d8797f0-0e2b-42b7-80c6-dcb172de1f65" providerId="AD" clId="Web-{4DEA82D4-D682-4F2E-A5C9-35FE6DDE9986}" dt="2025-02-04T14:05:07.004" v="3" actId="20577"/>
        <pc:sldMkLst>
          <pc:docMk/>
          <pc:sldMk cId="0" sldId="259"/>
        </pc:sldMkLst>
        <pc:spChg chg="mod">
          <ac:chgData name="Edyta Niemiec" userId="S::edynie.747@edu.erzeszow.pl::6d8797f0-0e2b-42b7-80c6-dcb172de1f65" providerId="AD" clId="Web-{4DEA82D4-D682-4F2E-A5C9-35FE6DDE9986}" dt="2025-02-04T14:05:07.004" v="3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">
        <pc:chgData name="Edyta Niemiec" userId="S::edynie.747@edu.erzeszow.pl::6d8797f0-0e2b-42b7-80c6-dcb172de1f65" providerId="AD" clId="Web-{4DEA82D4-D682-4F2E-A5C9-35FE6DDE9986}" dt="2025-02-04T14:08:18.419" v="16" actId="20577"/>
        <pc:sldMkLst>
          <pc:docMk/>
          <pc:sldMk cId="0" sldId="264"/>
        </pc:sldMkLst>
        <pc:spChg chg="mod">
          <ac:chgData name="Edyta Niemiec" userId="S::edynie.747@edu.erzeszow.pl::6d8797f0-0e2b-42b7-80c6-dcb172de1f65" providerId="AD" clId="Web-{4DEA82D4-D682-4F2E-A5C9-35FE6DDE9986}" dt="2025-02-04T14:08:11.059" v="14" actId="14100"/>
          <ac:spMkLst>
            <pc:docMk/>
            <pc:sldMk cId="0" sldId="264"/>
            <ac:spMk id="4" creationId="{00000000-0000-0000-0000-000000000000}"/>
          </ac:spMkLst>
        </pc:spChg>
        <pc:spChg chg="mod">
          <ac:chgData name="Edyta Niemiec" userId="S::edynie.747@edu.erzeszow.pl::6d8797f0-0e2b-42b7-80c6-dcb172de1f65" providerId="AD" clId="Web-{4DEA82D4-D682-4F2E-A5C9-35FE6DDE9986}" dt="2025-02-04T14:08:18.419" v="16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">
        <pc:chgData name="Edyta Niemiec" userId="S::edynie.747@edu.erzeszow.pl::6d8797f0-0e2b-42b7-80c6-dcb172de1f65" providerId="AD" clId="Web-{4DEA82D4-D682-4F2E-A5C9-35FE6DDE9986}" dt="2025-02-04T14:05:23.395" v="4" actId="14100"/>
        <pc:sldMkLst>
          <pc:docMk/>
          <pc:sldMk cId="0" sldId="265"/>
        </pc:sldMkLst>
        <pc:spChg chg="mod">
          <ac:chgData name="Edyta Niemiec" userId="S::edynie.747@edu.erzeszow.pl::6d8797f0-0e2b-42b7-80c6-dcb172de1f65" providerId="AD" clId="Web-{4DEA82D4-D682-4F2E-A5C9-35FE6DDE9986}" dt="2025-02-04T14:05:23.395" v="4" actId="14100"/>
          <ac:spMkLst>
            <pc:docMk/>
            <pc:sldMk cId="0" sldId="265"/>
            <ac:spMk id="4" creationId="{00000000-0000-0000-0000-000000000000}"/>
          </ac:spMkLst>
        </pc:spChg>
      </pc:sldChg>
    </pc:docChg>
  </pc:docChgLst>
  <pc:docChgLst>
    <pc:chgData name="Edyta Niemiec" userId="S::edynie.747@edu.erzeszow.pl::6d8797f0-0e2b-42b7-80c6-dcb172de1f65" providerId="AD" clId="Web-{D13B500F-081C-460A-9791-F308834877EA}"/>
    <pc:docChg chg="modSld">
      <pc:chgData name="Edyta Niemiec" userId="S::edynie.747@edu.erzeszow.pl::6d8797f0-0e2b-42b7-80c6-dcb172de1f65" providerId="AD" clId="Web-{D13B500F-081C-460A-9791-F308834877EA}" dt="2025-02-04T14:25:29.474" v="10" actId="20577"/>
      <pc:docMkLst>
        <pc:docMk/>
      </pc:docMkLst>
      <pc:sldChg chg="modSp">
        <pc:chgData name="Edyta Niemiec" userId="S::edynie.747@edu.erzeszow.pl::6d8797f0-0e2b-42b7-80c6-dcb172de1f65" providerId="AD" clId="Web-{D13B500F-081C-460A-9791-F308834877EA}" dt="2025-02-04T14:25:11.427" v="3" actId="20577"/>
        <pc:sldMkLst>
          <pc:docMk/>
          <pc:sldMk cId="0" sldId="264"/>
        </pc:sldMkLst>
        <pc:spChg chg="mod">
          <ac:chgData name="Edyta Niemiec" userId="S::edynie.747@edu.erzeszow.pl::6d8797f0-0e2b-42b7-80c6-dcb172de1f65" providerId="AD" clId="Web-{D13B500F-081C-460A-9791-F308834877EA}" dt="2025-02-04T14:25:11.427" v="3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">
        <pc:chgData name="Edyta Niemiec" userId="S::edynie.747@edu.erzeszow.pl::6d8797f0-0e2b-42b7-80c6-dcb172de1f65" providerId="AD" clId="Web-{D13B500F-081C-460A-9791-F308834877EA}" dt="2025-02-04T14:25:29.474" v="10" actId="20577"/>
        <pc:sldMkLst>
          <pc:docMk/>
          <pc:sldMk cId="0" sldId="266"/>
        </pc:sldMkLst>
        <pc:spChg chg="mod">
          <ac:chgData name="Edyta Niemiec" userId="S::edynie.747@edu.erzeszow.pl::6d8797f0-0e2b-42b7-80c6-dcb172de1f65" providerId="AD" clId="Web-{D13B500F-081C-460A-9791-F308834877EA}" dt="2025-02-04T14:25:29.474" v="10" actId="20577"/>
          <ac:spMkLst>
            <pc:docMk/>
            <pc:sldMk cId="0" sldId="26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hyperlink" Target="https://rzeszow.estypendia.p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08561" y="241275"/>
            <a:ext cx="4853772" cy="2162928"/>
          </a:xfrm>
          <a:custGeom>
            <a:avLst/>
            <a:gdLst/>
            <a:ahLst/>
            <a:cxnLst/>
            <a:rect l="l" t="t" r="r" b="b"/>
            <a:pathLst>
              <a:path w="4853772" h="2162928">
                <a:moveTo>
                  <a:pt x="0" y="0"/>
                </a:moveTo>
                <a:lnTo>
                  <a:pt x="4853772" y="0"/>
                </a:lnTo>
                <a:lnTo>
                  <a:pt x="4853772" y="2162928"/>
                </a:lnTo>
                <a:lnTo>
                  <a:pt x="0" y="2162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339" t="-128930" r="-22510" b="-1050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650154" y="507082"/>
            <a:ext cx="5791757" cy="1631313"/>
          </a:xfrm>
          <a:custGeom>
            <a:avLst/>
            <a:gdLst/>
            <a:ahLst/>
            <a:cxnLst/>
            <a:rect l="l" t="t" r="r" b="b"/>
            <a:pathLst>
              <a:path w="5791757" h="1631313">
                <a:moveTo>
                  <a:pt x="0" y="0"/>
                </a:moveTo>
                <a:lnTo>
                  <a:pt x="5791757" y="0"/>
                </a:lnTo>
                <a:lnTo>
                  <a:pt x="5791757" y="1631313"/>
                </a:lnTo>
                <a:lnTo>
                  <a:pt x="0" y="1631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383" b="-5264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5E8ABC9-9C76-C7A9-B2C7-868ED5B6B8B1}"/>
              </a:ext>
            </a:extLst>
          </p:cNvPr>
          <p:cNvSpPr/>
          <p:nvPr/>
        </p:nvSpPr>
        <p:spPr>
          <a:xfrm>
            <a:off x="0" y="2235808"/>
            <a:ext cx="18288000" cy="316892"/>
          </a:xfrm>
          <a:custGeom>
            <a:avLst/>
            <a:gdLst/>
            <a:ahLst/>
            <a:cxnLst/>
            <a:rect l="l" t="t" r="r" b="b"/>
            <a:pathLst>
              <a:path w="19245160" h="336790">
                <a:moveTo>
                  <a:pt x="0" y="0"/>
                </a:moveTo>
                <a:lnTo>
                  <a:pt x="19245160" y="0"/>
                </a:lnTo>
                <a:lnTo>
                  <a:pt x="19245160" y="336790"/>
                </a:lnTo>
                <a:lnTo>
                  <a:pt x="0" y="336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awartość — symbol zastępczy 2"/>
          <p:cNvSpPr txBox="1">
            <a:spLocks/>
          </p:cNvSpPr>
          <p:nvPr/>
        </p:nvSpPr>
        <p:spPr>
          <a:xfrm>
            <a:off x="990600" y="3951596"/>
            <a:ext cx="16306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pl-PL" sz="175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</a:t>
            </a:r>
            <a:endParaRPr kumimoji="0" lang="pl-PL" sz="28800" b="1" i="0" u="none" strike="noStrike" kern="1200" cap="none" spc="0" normalizeH="0" baseline="0" noProof="0" dirty="0">
              <a:ln>
                <a:noFill/>
              </a:ln>
              <a:solidFill>
                <a:srgbClr val="020C78"/>
              </a:solidFill>
              <a:effectLst/>
              <a:uLnTx/>
              <a:uFillTx/>
              <a:latin typeface="HK Sentiments Medium"/>
              <a:ea typeface="HK Sentiments Medium"/>
              <a:cs typeface="HK Sentiments Medium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srgbClr val="020C78"/>
              </a:solidFill>
              <a:effectLst/>
              <a:uLnTx/>
              <a:uFillTx/>
              <a:latin typeface="HK Sentiments Medium"/>
              <a:ea typeface="HK Sentiments Medium"/>
              <a:cs typeface="HK Sentiments Medium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pl-PL" sz="28800" b="1" i="0" u="none" strike="noStrike" kern="1200" cap="none" spc="0" normalizeH="0" baseline="0" noProof="0" dirty="0">
                <a:ln>
                  <a:noFill/>
                </a:ln>
                <a:solidFill>
                  <a:srgbClr val="020C78"/>
                </a:solidFill>
                <a:effectLst/>
                <a:uLnTx/>
                <a:uFillTx/>
                <a:latin typeface="HK Sentiments Medium"/>
                <a:ea typeface="HK Sentiments Medium"/>
                <a:cs typeface="HK Sentiments Medium"/>
              </a:rPr>
              <a:t>PROGRAM STYPENDIALNY</a:t>
            </a: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pl-PL" sz="8000" b="1" i="0" u="none" strike="noStrike" kern="1200" cap="none" spc="0" normalizeH="0" baseline="0" noProof="0" dirty="0">
              <a:ln>
                <a:noFill/>
              </a:ln>
              <a:solidFill>
                <a:srgbClr val="020C78"/>
              </a:solidFill>
              <a:effectLst/>
              <a:uLnTx/>
              <a:uFillTx/>
              <a:latin typeface="HK Sentiments Medium"/>
              <a:ea typeface="HK Sentiments Medium"/>
              <a:cs typeface="HK Sentiments Medium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pl-PL" sz="28800" b="1" i="0" u="none" strike="noStrike" kern="1200" cap="none" spc="0" normalizeH="0" baseline="0" noProof="0" dirty="0">
                <a:ln>
                  <a:noFill/>
                </a:ln>
                <a:solidFill>
                  <a:srgbClr val="020C78"/>
                </a:solidFill>
                <a:effectLst/>
                <a:uLnTx/>
                <a:uFillTx/>
                <a:latin typeface="HK Sentiments Medium"/>
                <a:ea typeface="HK Sentiments Medium"/>
                <a:cs typeface="HK Sentiments Medium"/>
              </a:rPr>
              <a:t>MIASTA RZESZOWA</a:t>
            </a: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pl-PL" sz="86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4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6142" y="3453013"/>
            <a:ext cx="1462793" cy="722254"/>
          </a:xfrm>
          <a:custGeom>
            <a:avLst/>
            <a:gdLst/>
            <a:ahLst/>
            <a:cxnLst/>
            <a:rect l="l" t="t" r="r" b="b"/>
            <a:pathLst>
              <a:path w="1462793" h="722254">
                <a:moveTo>
                  <a:pt x="0" y="0"/>
                </a:moveTo>
                <a:lnTo>
                  <a:pt x="1462793" y="0"/>
                </a:lnTo>
                <a:lnTo>
                  <a:pt x="1462793" y="722254"/>
                </a:lnTo>
                <a:lnTo>
                  <a:pt x="0" y="72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3" name="Freeform 3"/>
          <p:cNvSpPr/>
          <p:nvPr/>
        </p:nvSpPr>
        <p:spPr>
          <a:xfrm>
            <a:off x="9780763" y="3453013"/>
            <a:ext cx="1502828" cy="742021"/>
          </a:xfrm>
          <a:custGeom>
            <a:avLst/>
            <a:gdLst/>
            <a:ahLst/>
            <a:cxnLst/>
            <a:rect l="l" t="t" r="r" b="b"/>
            <a:pathLst>
              <a:path w="1502828" h="742021">
                <a:moveTo>
                  <a:pt x="0" y="0"/>
                </a:moveTo>
                <a:lnTo>
                  <a:pt x="1502827" y="0"/>
                </a:lnTo>
                <a:lnTo>
                  <a:pt x="1502827" y="742021"/>
                </a:lnTo>
                <a:lnTo>
                  <a:pt x="0" y="742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4" name="Freeform 4"/>
          <p:cNvSpPr/>
          <p:nvPr/>
        </p:nvSpPr>
        <p:spPr>
          <a:xfrm>
            <a:off x="3083987" y="6656779"/>
            <a:ext cx="3170049" cy="846667"/>
          </a:xfrm>
          <a:custGeom>
            <a:avLst/>
            <a:gdLst/>
            <a:ahLst/>
            <a:cxnLst/>
            <a:rect l="l" t="t" r="r" b="b"/>
            <a:pathLst>
              <a:path w="3170049" h="846667">
                <a:moveTo>
                  <a:pt x="0" y="0"/>
                </a:moveTo>
                <a:lnTo>
                  <a:pt x="3170048" y="0"/>
                </a:lnTo>
                <a:lnTo>
                  <a:pt x="3170048" y="846667"/>
                </a:lnTo>
                <a:lnTo>
                  <a:pt x="0" y="84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5" name="TextBox 5"/>
          <p:cNvSpPr txBox="1"/>
          <p:nvPr/>
        </p:nvSpPr>
        <p:spPr>
          <a:xfrm>
            <a:off x="1185923" y="5967592"/>
            <a:ext cx="15992995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9"/>
              </a:lnSpc>
            </a:pPr>
            <a:r>
              <a:rPr lang="pl-PL" sz="3350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Całkowita kwota przeznaczona przez </a:t>
            </a:r>
            <a:r>
              <a:rPr lang="pl-PL" sz="3350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Miasto Rzeszów</a:t>
            </a:r>
            <a:r>
              <a:rPr lang="pl-PL" sz="3350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na wsparcie motywacyjne wyniosła   </a:t>
            </a:r>
            <a:r>
              <a:rPr lang="pl-PL" sz="3350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3 </a:t>
            </a:r>
            <a:r>
              <a:rPr lang="pl-PL" sz="3350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658</a:t>
            </a:r>
            <a:r>
              <a:rPr lang="pl-PL" sz="3350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pl-PL" sz="3350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688 </a:t>
            </a:r>
            <a:r>
              <a:rPr lang="pl-PL" sz="3350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zł</a:t>
            </a:r>
            <a:r>
              <a:rPr lang="pl-PL" sz="3350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.  Stanowi doskonałą </a:t>
            </a:r>
            <a:r>
              <a:rPr lang="pl-PL" sz="3350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inwestycję w przyszłość</a:t>
            </a:r>
            <a:r>
              <a:rPr lang="pl-PL" sz="3350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młodych talentów, ich rozwój oraz dalsze dążenie do doskonałości.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5923" y="3319663"/>
            <a:ext cx="15935365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73"/>
              </a:lnSpc>
            </a:pP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W roku szkolnym 2023/2024 Program objął    </a:t>
            </a:r>
            <a:r>
              <a:rPr lang="pl-PL" sz="33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2 172</a:t>
            </a: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    </a:t>
            </a:r>
            <a:r>
              <a:rPr lang="pl-PL" sz="33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stypendystów</a:t>
            </a: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w tym    </a:t>
            </a:r>
            <a:r>
              <a:rPr lang="pl-PL" sz="33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268 </a:t>
            </a: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 osoby, które otrzymały dwa lub więcej stypendiów. Świadczy to o pracowitości, wyjątkowych umiejętnościach oraz wszechstronności uczniów rzeszowskich szkół.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7411" y="8670290"/>
            <a:ext cx="1755001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pl-PL" sz="3399" b="1" i="1" noProof="0">
                <a:solidFill>
                  <a:srgbClr val="020C78"/>
                </a:solidFill>
                <a:latin typeface="Arial Nova Bold Italics"/>
                <a:ea typeface="Arial Nova Bold Italics"/>
                <a:cs typeface="Arial Nova Bold Italics"/>
                <a:sym typeface="Arial Nova Bold Italics"/>
              </a:rPr>
              <a:t> Primus </a:t>
            </a:r>
            <a:r>
              <a:rPr lang="pl-PL" sz="3399" b="1" i="1" noProof="0" err="1">
                <a:solidFill>
                  <a:srgbClr val="020C78"/>
                </a:solidFill>
                <a:latin typeface="Arial Nova Bold Italics"/>
                <a:ea typeface="Arial Nova Bold Italics"/>
                <a:cs typeface="Arial Nova Bold Italics"/>
                <a:sym typeface="Arial Nova Bold Italics"/>
              </a:rPr>
              <a:t>inter</a:t>
            </a:r>
            <a:r>
              <a:rPr lang="pl-PL" sz="3399" b="1" i="1" noProof="0">
                <a:solidFill>
                  <a:srgbClr val="020C78"/>
                </a:solidFill>
                <a:latin typeface="Arial Nova Bold Italics"/>
                <a:ea typeface="Arial Nova Bold Italics"/>
                <a:cs typeface="Arial Nova Bold Italics"/>
                <a:sym typeface="Arial Nova Bold Italics"/>
              </a:rPr>
              <a:t> </a:t>
            </a:r>
            <a:r>
              <a:rPr lang="pl-PL" sz="3399" b="1" i="1" noProof="0" err="1">
                <a:solidFill>
                  <a:srgbClr val="020C78"/>
                </a:solidFill>
                <a:latin typeface="Arial Nova Bold Italics"/>
                <a:ea typeface="Arial Nova Bold Italics"/>
                <a:cs typeface="Arial Nova Bold Italics"/>
                <a:sym typeface="Arial Nova Bold Italics"/>
              </a:rPr>
              <a:t>pares</a:t>
            </a: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nie tylko </a:t>
            </a:r>
            <a:r>
              <a:rPr lang="pl-PL" sz="3399" b="1" noProof="0">
                <a:solidFill>
                  <a:srgbClr val="FF3131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wyróżnia</a:t>
            </a: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najlepszych, ale także </a:t>
            </a:r>
            <a:r>
              <a:rPr lang="pl-PL" sz="3399" b="1" noProof="0">
                <a:solidFill>
                  <a:srgbClr val="FF3131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motywuje</a:t>
            </a: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pl-PL" sz="33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do osiągania coraz wyższych celów.</a:t>
            </a:r>
          </a:p>
        </p:txBody>
      </p:sp>
      <p:sp>
        <p:nvSpPr>
          <p:cNvPr id="8" name="Freeform 8"/>
          <p:cNvSpPr/>
          <p:nvPr/>
        </p:nvSpPr>
        <p:spPr>
          <a:xfrm>
            <a:off x="184167" y="170062"/>
            <a:ext cx="4853772" cy="2162928"/>
          </a:xfrm>
          <a:custGeom>
            <a:avLst/>
            <a:gdLst/>
            <a:ahLst/>
            <a:cxnLst/>
            <a:rect l="l" t="t" r="r" b="b"/>
            <a:pathLst>
              <a:path w="4853772" h="2162928">
                <a:moveTo>
                  <a:pt x="0" y="0"/>
                </a:moveTo>
                <a:lnTo>
                  <a:pt x="4853771" y="0"/>
                </a:lnTo>
                <a:lnTo>
                  <a:pt x="4853771" y="2162928"/>
                </a:lnTo>
                <a:lnTo>
                  <a:pt x="0" y="2162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9" name="Freeform 9"/>
          <p:cNvSpPr/>
          <p:nvPr/>
        </p:nvSpPr>
        <p:spPr>
          <a:xfrm>
            <a:off x="12292481" y="338687"/>
            <a:ext cx="5791757" cy="1631313"/>
          </a:xfrm>
          <a:custGeom>
            <a:avLst/>
            <a:gdLst/>
            <a:ahLst/>
            <a:cxnLst/>
            <a:rect l="l" t="t" r="r" b="b"/>
            <a:pathLst>
              <a:path w="5791757" h="1631313">
                <a:moveTo>
                  <a:pt x="0" y="0"/>
                </a:moveTo>
                <a:lnTo>
                  <a:pt x="5791757" y="0"/>
                </a:lnTo>
                <a:lnTo>
                  <a:pt x="5791757" y="1631313"/>
                </a:lnTo>
                <a:lnTo>
                  <a:pt x="0" y="16313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4383" b="-52644"/>
            </a:stretch>
          </a:blipFill>
        </p:spPr>
        <p:txBody>
          <a:bodyPr/>
          <a:lstStyle/>
          <a:p>
            <a:endParaRPr lang="pl-PL" noProof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874" y="168854"/>
            <a:ext cx="6324386" cy="1781334"/>
          </a:xfrm>
          <a:custGeom>
            <a:avLst/>
            <a:gdLst/>
            <a:ahLst/>
            <a:cxnLst/>
            <a:rect l="l" t="t" r="r" b="b"/>
            <a:pathLst>
              <a:path w="6324386" h="1781334">
                <a:moveTo>
                  <a:pt x="0" y="0"/>
                </a:moveTo>
                <a:lnTo>
                  <a:pt x="6324386" y="0"/>
                </a:lnTo>
                <a:lnTo>
                  <a:pt x="6324386" y="1781334"/>
                </a:lnTo>
                <a:lnTo>
                  <a:pt x="0" y="1781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383" b="-5264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2044353" y="1923271"/>
            <a:ext cx="16220546" cy="343499"/>
          </a:xfrm>
          <a:custGeom>
            <a:avLst/>
            <a:gdLst/>
            <a:ahLst/>
            <a:cxnLst/>
            <a:rect l="l" t="t" r="r" b="b"/>
            <a:pathLst>
              <a:path w="16812702" h="357270">
                <a:moveTo>
                  <a:pt x="16812702" y="357270"/>
                </a:moveTo>
                <a:lnTo>
                  <a:pt x="0" y="357270"/>
                </a:lnTo>
                <a:lnTo>
                  <a:pt x="0" y="0"/>
                </a:lnTo>
                <a:lnTo>
                  <a:pt x="16812702" y="0"/>
                </a:lnTo>
                <a:lnTo>
                  <a:pt x="16812702" y="35727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 flipV="1">
            <a:off x="13311833" y="1252981"/>
            <a:ext cx="1469280" cy="367320"/>
          </a:xfrm>
          <a:custGeom>
            <a:avLst/>
            <a:gdLst/>
            <a:ahLst/>
            <a:cxnLst/>
            <a:rect l="l" t="t" r="r" b="b"/>
            <a:pathLst>
              <a:path w="1469280" h="367320">
                <a:moveTo>
                  <a:pt x="1469280" y="367320"/>
                </a:moveTo>
                <a:lnTo>
                  <a:pt x="0" y="367320"/>
                </a:lnTo>
                <a:lnTo>
                  <a:pt x="0" y="0"/>
                </a:lnTo>
                <a:lnTo>
                  <a:pt x="1469280" y="0"/>
                </a:lnTo>
                <a:lnTo>
                  <a:pt x="1469280" y="36732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11459" y="3540401"/>
            <a:ext cx="10876777" cy="4846888"/>
          </a:xfrm>
          <a:custGeom>
            <a:avLst/>
            <a:gdLst/>
            <a:ahLst/>
            <a:cxnLst/>
            <a:rect l="l" t="t" r="r" b="b"/>
            <a:pathLst>
              <a:path w="10876777" h="4846888">
                <a:moveTo>
                  <a:pt x="0" y="0"/>
                </a:moveTo>
                <a:lnTo>
                  <a:pt x="10876777" y="0"/>
                </a:lnTo>
                <a:lnTo>
                  <a:pt x="10876777" y="4846888"/>
                </a:lnTo>
                <a:lnTo>
                  <a:pt x="0" y="4846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339" t="-128930" r="-22510" b="-1050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9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D262C45-426C-5E85-F440-C4709E6A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98"/>
            <a:ext cx="18288000" cy="101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874" y="168854"/>
            <a:ext cx="6324386" cy="1781334"/>
          </a:xfrm>
          <a:custGeom>
            <a:avLst/>
            <a:gdLst/>
            <a:ahLst/>
            <a:cxnLst/>
            <a:rect l="l" t="t" r="r" b="b"/>
            <a:pathLst>
              <a:path w="6324386" h="1781334">
                <a:moveTo>
                  <a:pt x="0" y="0"/>
                </a:moveTo>
                <a:lnTo>
                  <a:pt x="6324386" y="0"/>
                </a:lnTo>
                <a:lnTo>
                  <a:pt x="6324386" y="1781334"/>
                </a:lnTo>
                <a:lnTo>
                  <a:pt x="0" y="1781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383" b="-5264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2044353" y="1923271"/>
            <a:ext cx="16248088" cy="329728"/>
          </a:xfrm>
          <a:custGeom>
            <a:avLst/>
            <a:gdLst/>
            <a:ahLst/>
            <a:cxnLst/>
            <a:rect l="l" t="t" r="r" b="b"/>
            <a:pathLst>
              <a:path w="16812702" h="357270">
                <a:moveTo>
                  <a:pt x="16812702" y="357270"/>
                </a:moveTo>
                <a:lnTo>
                  <a:pt x="0" y="357270"/>
                </a:lnTo>
                <a:lnTo>
                  <a:pt x="0" y="0"/>
                </a:lnTo>
                <a:lnTo>
                  <a:pt x="16812702" y="0"/>
                </a:lnTo>
                <a:lnTo>
                  <a:pt x="16812702" y="3572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 flipV="1">
            <a:off x="13311833" y="1252981"/>
            <a:ext cx="1469280" cy="367320"/>
          </a:xfrm>
          <a:custGeom>
            <a:avLst/>
            <a:gdLst/>
            <a:ahLst/>
            <a:cxnLst/>
            <a:rect l="l" t="t" r="r" b="b"/>
            <a:pathLst>
              <a:path w="1469280" h="367320">
                <a:moveTo>
                  <a:pt x="1469280" y="367320"/>
                </a:moveTo>
                <a:lnTo>
                  <a:pt x="0" y="367320"/>
                </a:lnTo>
                <a:lnTo>
                  <a:pt x="0" y="0"/>
                </a:lnTo>
                <a:lnTo>
                  <a:pt x="1469280" y="0"/>
                </a:lnTo>
                <a:lnTo>
                  <a:pt x="1469280" y="36732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11459" y="3540401"/>
            <a:ext cx="10876777" cy="4846888"/>
          </a:xfrm>
          <a:custGeom>
            <a:avLst/>
            <a:gdLst/>
            <a:ahLst/>
            <a:cxnLst/>
            <a:rect l="l" t="t" r="r" b="b"/>
            <a:pathLst>
              <a:path w="10876777" h="4846888">
                <a:moveTo>
                  <a:pt x="0" y="0"/>
                </a:moveTo>
                <a:lnTo>
                  <a:pt x="10876777" y="0"/>
                </a:lnTo>
                <a:lnTo>
                  <a:pt x="10876777" y="4846888"/>
                </a:lnTo>
                <a:lnTo>
                  <a:pt x="0" y="4846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339" t="-128930" r="-22510" b="-1050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5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1012" y="8119684"/>
            <a:ext cx="14366404" cy="152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Ubiegając się o przyznanie stypendium, należy złożyć wniosek przez system elektroniczny </a:t>
            </a:r>
          </a:p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stronie </a:t>
            </a:r>
            <a:r>
              <a:rPr lang="en-US" sz="2794" b="1" u="sng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  <a:hlinkClick r:id="rId2" tooltip="https://rzeszow.estypendia.pl"/>
              </a:rPr>
              <a:t>https://rzeszow.estypendia.pl</a:t>
            </a:r>
            <a:r>
              <a:rPr lang="en-US" sz="2794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ctr">
              <a:lnSpc>
                <a:spcPts val="3912"/>
              </a:lnSpc>
            </a:pPr>
            <a:r>
              <a:rPr lang="en-US" sz="27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terminie </a:t>
            </a:r>
            <a:r>
              <a:rPr lang="en-US" sz="2794" b="1">
                <a:solidFill>
                  <a:srgbClr val="DF7D13"/>
                </a:solidFill>
                <a:latin typeface="Arial Bold"/>
                <a:ea typeface="Arial Bold"/>
                <a:cs typeface="Arial Bold"/>
                <a:sym typeface="Arial Bold"/>
              </a:rPr>
              <a:t>od 1 czerwca do 30 września</a:t>
            </a:r>
            <a:r>
              <a:rPr lang="en-US" sz="279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79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6027433" y="0"/>
            <a:ext cx="8129896" cy="7549556"/>
          </a:xfrm>
          <a:custGeom>
            <a:avLst/>
            <a:gdLst/>
            <a:ahLst/>
            <a:cxnLst/>
            <a:rect l="l" t="t" r="r" b="b"/>
            <a:pathLst>
              <a:path w="8129896" h="7549556">
                <a:moveTo>
                  <a:pt x="0" y="0"/>
                </a:moveTo>
                <a:lnTo>
                  <a:pt x="8129896" y="0"/>
                </a:lnTo>
                <a:lnTo>
                  <a:pt x="8129896" y="7549556"/>
                </a:lnTo>
                <a:lnTo>
                  <a:pt x="0" y="754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-9540" t="-3072" r="-1596" b="-2184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27126" y="2509475"/>
            <a:ext cx="18064823" cy="430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PRIMUS INTER PARES</a:t>
            </a:r>
          </a:p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 prestiżowe wyróżnienie dla uczniów i absolwentów </a:t>
            </a:r>
          </a:p>
          <a:p>
            <a:pPr algn="ctr">
              <a:lnSpc>
                <a:spcPts val="6719"/>
              </a:lnSpc>
            </a:pP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rzeszowskich szkół samorządowych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niesamorządowych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którzy swoją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wiedzą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 umiejętnościami 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pracą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potwierdzili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że dążą do</a:t>
            </a:r>
            <a:r>
              <a:rPr lang="en-US" sz="4799">
                <a:solidFill>
                  <a:srgbClr val="020C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799" b="1">
                <a:solidFill>
                  <a:srgbClr val="020C78"/>
                </a:solidFill>
                <a:latin typeface="Arial Bold"/>
                <a:ea typeface="Arial Bold"/>
                <a:cs typeface="Arial Bold"/>
                <a:sym typeface="Arial Bold"/>
              </a:rPr>
              <a:t>najwyższych standardów edukacyjnych</a:t>
            </a:r>
            <a:r>
              <a:rPr lang="en-US" sz="47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</p:txBody>
      </p:sp>
      <p:sp>
        <p:nvSpPr>
          <p:cNvPr id="5" name="Freeform 5"/>
          <p:cNvSpPr/>
          <p:nvPr/>
        </p:nvSpPr>
        <p:spPr>
          <a:xfrm>
            <a:off x="127126" y="129807"/>
            <a:ext cx="4809599" cy="2143244"/>
          </a:xfrm>
          <a:custGeom>
            <a:avLst/>
            <a:gdLst/>
            <a:ahLst/>
            <a:cxnLst/>
            <a:rect l="l" t="t" r="r" b="b"/>
            <a:pathLst>
              <a:path w="4809599" h="2143244">
                <a:moveTo>
                  <a:pt x="0" y="0"/>
                </a:moveTo>
                <a:lnTo>
                  <a:pt x="4809600" y="0"/>
                </a:lnTo>
                <a:lnTo>
                  <a:pt x="4809600" y="2143244"/>
                </a:lnTo>
                <a:lnTo>
                  <a:pt x="0" y="21432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flipV="1">
            <a:off x="0" y="7457648"/>
            <a:ext cx="18288000" cy="388620"/>
          </a:xfrm>
          <a:custGeom>
            <a:avLst/>
            <a:gdLst/>
            <a:ahLst/>
            <a:cxnLst/>
            <a:rect l="l" t="t" r="r" b="b"/>
            <a:pathLst>
              <a:path w="18288000" h="388620">
                <a:moveTo>
                  <a:pt x="0" y="388620"/>
                </a:moveTo>
                <a:lnTo>
                  <a:pt x="18288000" y="388620"/>
                </a:lnTo>
                <a:lnTo>
                  <a:pt x="1828800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2308187" y="213043"/>
            <a:ext cx="5791757" cy="1631313"/>
          </a:xfrm>
          <a:custGeom>
            <a:avLst/>
            <a:gdLst/>
            <a:ahLst/>
            <a:cxnLst/>
            <a:rect l="l" t="t" r="r" b="b"/>
            <a:pathLst>
              <a:path w="5791757" h="1631313">
                <a:moveTo>
                  <a:pt x="0" y="0"/>
                </a:moveTo>
                <a:lnTo>
                  <a:pt x="5791756" y="0"/>
                </a:lnTo>
                <a:lnTo>
                  <a:pt x="5791756" y="1631314"/>
                </a:lnTo>
                <a:lnTo>
                  <a:pt x="0" y="16313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4383" b="-52644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379687" y="2089657"/>
            <a:ext cx="13561113" cy="288174"/>
          </a:xfrm>
          <a:custGeom>
            <a:avLst/>
            <a:gdLst/>
            <a:ahLst/>
            <a:cxnLst/>
            <a:rect l="l" t="t" r="r" b="b"/>
            <a:pathLst>
              <a:path w="13561113" h="288174">
                <a:moveTo>
                  <a:pt x="13561113" y="288174"/>
                </a:moveTo>
                <a:lnTo>
                  <a:pt x="0" y="288174"/>
                </a:lnTo>
                <a:lnTo>
                  <a:pt x="0" y="0"/>
                </a:lnTo>
                <a:lnTo>
                  <a:pt x="13561113" y="0"/>
                </a:lnTo>
                <a:lnTo>
                  <a:pt x="13561113" y="2881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flipH="1" flipV="1">
            <a:off x="13768782" y="2492326"/>
            <a:ext cx="1220748" cy="305187"/>
          </a:xfrm>
          <a:custGeom>
            <a:avLst/>
            <a:gdLst/>
            <a:ahLst/>
            <a:cxnLst/>
            <a:rect l="l" t="t" r="r" b="b"/>
            <a:pathLst>
              <a:path w="1220748" h="305187">
                <a:moveTo>
                  <a:pt x="1220748" y="305187"/>
                </a:moveTo>
                <a:lnTo>
                  <a:pt x="0" y="305187"/>
                </a:lnTo>
                <a:lnTo>
                  <a:pt x="0" y="0"/>
                </a:lnTo>
                <a:lnTo>
                  <a:pt x="1220748" y="0"/>
                </a:lnTo>
                <a:lnTo>
                  <a:pt x="1220748" y="3051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5054407" y="4677964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5054407" y="7526336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755237" y="4122608"/>
            <a:ext cx="13242427" cy="485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75"/>
              </a:lnSpc>
            </a:pPr>
            <a:r>
              <a:rPr lang="en-US" sz="3972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Stypendium jest uhonorowaniem absolwentów rzeszowskich szkół, uzyskujących </a:t>
            </a:r>
            <a:r>
              <a:rPr lang="en-US" sz="3972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najwyższe lokaty</a:t>
            </a:r>
            <a:r>
              <a:rPr lang="en-US" sz="3972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na zewnętrznych egzaminach końcowych. </a:t>
            </a:r>
            <a:r>
              <a:rPr lang="en-US" sz="3972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248</a:t>
            </a:r>
            <a:r>
              <a:rPr lang="en-US" sz="3972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uczniów, którzy osiągnęli </a:t>
            </a:r>
            <a:r>
              <a:rPr lang="en-US" sz="3972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najwyższe wyniki</a:t>
            </a:r>
            <a:r>
              <a:rPr lang="en-US" sz="3972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egzaminu ósmoklasisty lub matury z przedmiotów obowiązkowych i rozszerzonych, otrzymało to </a:t>
            </a:r>
            <a:r>
              <a:rPr lang="en-US" sz="3972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prestiżowe wsparcie</a:t>
            </a:r>
            <a:r>
              <a:rPr lang="en-US" sz="3972" b="1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184167" y="3463800"/>
            <a:ext cx="2575547" cy="3160180"/>
          </a:xfrm>
          <a:custGeom>
            <a:avLst/>
            <a:gdLst/>
            <a:ahLst/>
            <a:cxnLst/>
            <a:rect l="l" t="t" r="r" b="b"/>
            <a:pathLst>
              <a:path w="2575547" h="3160180">
                <a:moveTo>
                  <a:pt x="0" y="3160180"/>
                </a:moveTo>
                <a:lnTo>
                  <a:pt x="2575546" y="3160180"/>
                </a:lnTo>
                <a:lnTo>
                  <a:pt x="2575546" y="0"/>
                </a:lnTo>
                <a:lnTo>
                  <a:pt x="0" y="0"/>
                </a:lnTo>
                <a:lnTo>
                  <a:pt x="0" y="3160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5217551" y="91855"/>
            <a:ext cx="10954923" cy="173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 b="1">
                <a:solidFill>
                  <a:srgbClr val="020C78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PRIMUS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57365" y="3747689"/>
            <a:ext cx="487503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OSIĄGNIĘCIA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68782" y="9018452"/>
            <a:ext cx="445220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BŁYSKOTLIWOŚĆ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03711" y="6282667"/>
            <a:ext cx="218234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NAUKA</a:t>
            </a:r>
          </a:p>
        </p:txBody>
      </p:sp>
      <p:sp>
        <p:nvSpPr>
          <p:cNvPr id="12" name="Freeform 12"/>
          <p:cNvSpPr/>
          <p:nvPr/>
        </p:nvSpPr>
        <p:spPr>
          <a:xfrm>
            <a:off x="184167" y="6623980"/>
            <a:ext cx="2575547" cy="3160180"/>
          </a:xfrm>
          <a:custGeom>
            <a:avLst/>
            <a:gdLst/>
            <a:ahLst/>
            <a:cxnLst/>
            <a:rect l="l" t="t" r="r" b="b"/>
            <a:pathLst>
              <a:path w="2575547" h="3160180">
                <a:moveTo>
                  <a:pt x="0" y="0"/>
                </a:moveTo>
                <a:lnTo>
                  <a:pt x="2575546" y="0"/>
                </a:lnTo>
                <a:lnTo>
                  <a:pt x="2575546" y="3160179"/>
                </a:lnTo>
                <a:lnTo>
                  <a:pt x="0" y="3160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84167" y="170062"/>
            <a:ext cx="4307714" cy="1919595"/>
          </a:xfrm>
          <a:custGeom>
            <a:avLst/>
            <a:gdLst/>
            <a:ahLst/>
            <a:cxnLst/>
            <a:rect l="l" t="t" r="r" b="b"/>
            <a:pathLst>
              <a:path w="4307714" h="1919595">
                <a:moveTo>
                  <a:pt x="0" y="0"/>
                </a:moveTo>
                <a:lnTo>
                  <a:pt x="4307713" y="0"/>
                </a:lnTo>
                <a:lnTo>
                  <a:pt x="4307713" y="1919595"/>
                </a:lnTo>
                <a:lnTo>
                  <a:pt x="0" y="1919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379687" y="2089657"/>
            <a:ext cx="13561113" cy="288174"/>
          </a:xfrm>
          <a:custGeom>
            <a:avLst/>
            <a:gdLst/>
            <a:ahLst/>
            <a:cxnLst/>
            <a:rect l="l" t="t" r="r" b="b"/>
            <a:pathLst>
              <a:path w="13561113" h="288174">
                <a:moveTo>
                  <a:pt x="13561113" y="288174"/>
                </a:moveTo>
                <a:lnTo>
                  <a:pt x="0" y="288174"/>
                </a:lnTo>
                <a:lnTo>
                  <a:pt x="0" y="0"/>
                </a:lnTo>
                <a:lnTo>
                  <a:pt x="13561113" y="0"/>
                </a:lnTo>
                <a:lnTo>
                  <a:pt x="13561113" y="2881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3" name="Freeform 3"/>
          <p:cNvSpPr/>
          <p:nvPr/>
        </p:nvSpPr>
        <p:spPr>
          <a:xfrm flipH="1" flipV="1">
            <a:off x="13768388" y="2492692"/>
            <a:ext cx="1220748" cy="305187"/>
          </a:xfrm>
          <a:custGeom>
            <a:avLst/>
            <a:gdLst/>
            <a:ahLst/>
            <a:cxnLst/>
            <a:rect l="l" t="t" r="r" b="b"/>
            <a:pathLst>
              <a:path w="1220748" h="305187">
                <a:moveTo>
                  <a:pt x="1220747" y="305187"/>
                </a:moveTo>
                <a:lnTo>
                  <a:pt x="0" y="305187"/>
                </a:lnTo>
                <a:lnTo>
                  <a:pt x="0" y="0"/>
                </a:lnTo>
                <a:lnTo>
                  <a:pt x="1220747" y="0"/>
                </a:lnTo>
                <a:lnTo>
                  <a:pt x="1220747" y="3051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4" name="TextBox 4"/>
          <p:cNvSpPr txBox="1"/>
          <p:nvPr/>
        </p:nvSpPr>
        <p:spPr>
          <a:xfrm>
            <a:off x="5217551" y="4024313"/>
            <a:ext cx="12256208" cy="451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3"/>
              </a:lnSpc>
            </a:pPr>
            <a:r>
              <a:rPr lang="pl-PL" sz="364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366</a:t>
            </a:r>
            <a:r>
              <a:rPr lang="pl-PL" sz="364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uczniom, którzy osiągnęli </a:t>
            </a:r>
            <a:r>
              <a:rPr lang="pl-PL" sz="364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znaczące wyniki w nauce</a:t>
            </a:r>
            <a:r>
              <a:rPr lang="pl-PL" sz="364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przedmiotów objętych egzaminem ósmoklasisty lub maturą, przyznano to wyróżnienie. Jednocześnie stypendium uhonorowano ich </a:t>
            </a:r>
            <a:r>
              <a:rPr lang="pl-PL" sz="364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miejsca</a:t>
            </a:r>
            <a:r>
              <a:rPr lang="pl-PL" sz="3645" noProof="0">
                <a:solidFill>
                  <a:srgbClr val="020C78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pl-PL" sz="364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w zawodach wiedzy organizowanych przez kuratora oświaty lub na szczeblu powiatowym, stawiając kolejny krok ku </a:t>
            </a:r>
            <a:r>
              <a:rPr lang="pl-PL" sz="364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rozwojowi swoich pasji</a:t>
            </a:r>
            <a:r>
              <a:rPr lang="pl-PL" sz="3645" b="1" noProof="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pl-PL" sz="364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i dalszym osiągnięciom.</a:t>
            </a:r>
          </a:p>
        </p:txBody>
      </p:sp>
      <p:sp>
        <p:nvSpPr>
          <p:cNvPr id="5" name="Freeform 5"/>
          <p:cNvSpPr/>
          <p:nvPr/>
        </p:nvSpPr>
        <p:spPr>
          <a:xfrm>
            <a:off x="1249366" y="4560009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5" y="0"/>
                </a:lnTo>
                <a:lnTo>
                  <a:pt x="1880955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6" name="Freeform 6"/>
          <p:cNvSpPr/>
          <p:nvPr/>
        </p:nvSpPr>
        <p:spPr>
          <a:xfrm>
            <a:off x="1249366" y="7513380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5" y="0"/>
                </a:lnTo>
                <a:lnTo>
                  <a:pt x="1880955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7" name="TextBox 7"/>
          <p:cNvSpPr txBox="1"/>
          <p:nvPr/>
        </p:nvSpPr>
        <p:spPr>
          <a:xfrm>
            <a:off x="5217551" y="91855"/>
            <a:ext cx="10954923" cy="173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pl-PL" sz="10099" b="1" noProof="0">
                <a:solidFill>
                  <a:srgbClr val="020C78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ZDOLNY UCZEŃ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47675" y="3458284"/>
            <a:ext cx="487503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WIEDZA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159" y="9030240"/>
            <a:ext cx="445220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DOKONANIA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5071" y="6244967"/>
            <a:ext cx="365237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UZDOLNIENIA</a:t>
            </a:r>
          </a:p>
        </p:txBody>
      </p:sp>
      <p:sp>
        <p:nvSpPr>
          <p:cNvPr id="11" name="Freeform 11"/>
          <p:cNvSpPr/>
          <p:nvPr/>
        </p:nvSpPr>
        <p:spPr>
          <a:xfrm flipH="1" flipV="1">
            <a:off x="15554596" y="3534484"/>
            <a:ext cx="2575547" cy="3160180"/>
          </a:xfrm>
          <a:custGeom>
            <a:avLst/>
            <a:gdLst/>
            <a:ahLst/>
            <a:cxnLst/>
            <a:rect l="l" t="t" r="r" b="b"/>
            <a:pathLst>
              <a:path w="2575547" h="3160180">
                <a:moveTo>
                  <a:pt x="2575547" y="3160180"/>
                </a:moveTo>
                <a:lnTo>
                  <a:pt x="0" y="3160180"/>
                </a:lnTo>
                <a:lnTo>
                  <a:pt x="0" y="0"/>
                </a:lnTo>
                <a:lnTo>
                  <a:pt x="2575547" y="0"/>
                </a:lnTo>
                <a:lnTo>
                  <a:pt x="2575547" y="31601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12" name="Freeform 12"/>
          <p:cNvSpPr/>
          <p:nvPr/>
        </p:nvSpPr>
        <p:spPr>
          <a:xfrm flipH="1">
            <a:off x="15554596" y="5933290"/>
            <a:ext cx="2575547" cy="3160180"/>
          </a:xfrm>
          <a:custGeom>
            <a:avLst/>
            <a:gdLst/>
            <a:ahLst/>
            <a:cxnLst/>
            <a:rect l="l" t="t" r="r" b="b"/>
            <a:pathLst>
              <a:path w="2575547" h="3160180">
                <a:moveTo>
                  <a:pt x="2575547" y="0"/>
                </a:moveTo>
                <a:lnTo>
                  <a:pt x="0" y="0"/>
                </a:lnTo>
                <a:lnTo>
                  <a:pt x="0" y="3160180"/>
                </a:lnTo>
                <a:lnTo>
                  <a:pt x="2575547" y="3160180"/>
                </a:lnTo>
                <a:lnTo>
                  <a:pt x="257554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13" name="Freeform 13"/>
          <p:cNvSpPr/>
          <p:nvPr/>
        </p:nvSpPr>
        <p:spPr>
          <a:xfrm>
            <a:off x="184167" y="170062"/>
            <a:ext cx="4307714" cy="1919595"/>
          </a:xfrm>
          <a:custGeom>
            <a:avLst/>
            <a:gdLst/>
            <a:ahLst/>
            <a:cxnLst/>
            <a:rect l="l" t="t" r="r" b="b"/>
            <a:pathLst>
              <a:path w="4307714" h="1919595">
                <a:moveTo>
                  <a:pt x="0" y="0"/>
                </a:moveTo>
                <a:lnTo>
                  <a:pt x="4307713" y="0"/>
                </a:lnTo>
                <a:lnTo>
                  <a:pt x="4307713" y="1919595"/>
                </a:lnTo>
                <a:lnTo>
                  <a:pt x="0" y="1919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379687" y="2089657"/>
            <a:ext cx="13561113" cy="288174"/>
          </a:xfrm>
          <a:custGeom>
            <a:avLst/>
            <a:gdLst/>
            <a:ahLst/>
            <a:cxnLst/>
            <a:rect l="l" t="t" r="r" b="b"/>
            <a:pathLst>
              <a:path w="13561113" h="288174">
                <a:moveTo>
                  <a:pt x="13561113" y="288174"/>
                </a:moveTo>
                <a:lnTo>
                  <a:pt x="0" y="288174"/>
                </a:lnTo>
                <a:lnTo>
                  <a:pt x="0" y="0"/>
                </a:lnTo>
                <a:lnTo>
                  <a:pt x="13561113" y="0"/>
                </a:lnTo>
                <a:lnTo>
                  <a:pt x="13561113" y="2881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flipH="1" flipV="1">
            <a:off x="13768388" y="2492692"/>
            <a:ext cx="1220748" cy="305187"/>
          </a:xfrm>
          <a:custGeom>
            <a:avLst/>
            <a:gdLst/>
            <a:ahLst/>
            <a:cxnLst/>
            <a:rect l="l" t="t" r="r" b="b"/>
            <a:pathLst>
              <a:path w="1220748" h="305187">
                <a:moveTo>
                  <a:pt x="1220747" y="305187"/>
                </a:moveTo>
                <a:lnTo>
                  <a:pt x="0" y="305187"/>
                </a:lnTo>
                <a:lnTo>
                  <a:pt x="0" y="0"/>
                </a:lnTo>
                <a:lnTo>
                  <a:pt x="1220747" y="0"/>
                </a:lnTo>
                <a:lnTo>
                  <a:pt x="1220747" y="3051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203181" y="3911664"/>
            <a:ext cx="11739518" cy="517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50"/>
              </a:lnSpc>
            </a:pP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Stypendium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jest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nagrodą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dla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b="1">
                <a:solidFill>
                  <a:srgbClr val="020C78"/>
                </a:solidFill>
                <a:latin typeface="Arial Nova Bold"/>
                <a:ea typeface="Arial Nova"/>
                <a:cs typeface="Arial Nova"/>
                <a:sym typeface="Arial Nova Bold"/>
              </a:rPr>
              <a:t>112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uczniów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i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absolwentów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którzy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uzyskali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(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na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poziomie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wojewódzkim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czy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ponadwojewódzkim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) w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olimpiadach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turniejach</a:t>
            </a:r>
            <a:r>
              <a:rPr lang="en-US" sz="3600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,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konkursach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przedmiotowych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najwyższe</a:t>
            </a:r>
            <a:r>
              <a:rPr lang="en-US" sz="3600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miejsca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.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Wyróżnienie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jest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nie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tylko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uznaniem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ich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talentu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oraz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ciężkiej</a:t>
            </a:r>
            <a:r>
              <a:rPr lang="en-US" sz="3600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3600" b="1" err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pracy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ale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także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doskonałą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motywacją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do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osiągania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dalszych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sukcesów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zarówno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edukacyjnych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jak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też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</a:t>
            </a:r>
            <a:r>
              <a:rPr lang="en-US" sz="3600" err="1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zawodowych</a:t>
            </a:r>
            <a:r>
              <a:rPr lang="en-US" sz="36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15054407" y="4677964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5054407" y="7526336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9653588" y="355163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5217551" y="91855"/>
            <a:ext cx="10954923" cy="173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10100" b="1">
                <a:solidFill>
                  <a:srgbClr val="020C78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MISTRZ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57365" y="3747689"/>
            <a:ext cx="487503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LAUREACI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68782" y="9018452"/>
            <a:ext cx="445220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FINALIŚCI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03711" y="6282667"/>
            <a:ext cx="218234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SUKCESY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512186" y="524496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232782" y="211760"/>
            <a:ext cx="4214140" cy="1877897"/>
          </a:xfrm>
          <a:custGeom>
            <a:avLst/>
            <a:gdLst/>
            <a:ahLst/>
            <a:cxnLst/>
            <a:rect l="l" t="t" r="r" b="b"/>
            <a:pathLst>
              <a:path w="4214140" h="1877897">
                <a:moveTo>
                  <a:pt x="0" y="0"/>
                </a:moveTo>
                <a:lnTo>
                  <a:pt x="4214140" y="0"/>
                </a:lnTo>
                <a:lnTo>
                  <a:pt x="4214140" y="1877897"/>
                </a:lnTo>
                <a:lnTo>
                  <a:pt x="0" y="18778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379687" y="2089657"/>
            <a:ext cx="13561113" cy="288174"/>
          </a:xfrm>
          <a:custGeom>
            <a:avLst/>
            <a:gdLst/>
            <a:ahLst/>
            <a:cxnLst/>
            <a:rect l="l" t="t" r="r" b="b"/>
            <a:pathLst>
              <a:path w="13561113" h="288174">
                <a:moveTo>
                  <a:pt x="13561113" y="288174"/>
                </a:moveTo>
                <a:lnTo>
                  <a:pt x="0" y="288174"/>
                </a:lnTo>
                <a:lnTo>
                  <a:pt x="0" y="0"/>
                </a:lnTo>
                <a:lnTo>
                  <a:pt x="13561113" y="0"/>
                </a:lnTo>
                <a:lnTo>
                  <a:pt x="13561113" y="2881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3" name="Freeform 3"/>
          <p:cNvSpPr/>
          <p:nvPr/>
        </p:nvSpPr>
        <p:spPr>
          <a:xfrm flipH="1" flipV="1">
            <a:off x="13768388" y="2492692"/>
            <a:ext cx="1220748" cy="305187"/>
          </a:xfrm>
          <a:custGeom>
            <a:avLst/>
            <a:gdLst/>
            <a:ahLst/>
            <a:cxnLst/>
            <a:rect l="l" t="t" r="r" b="b"/>
            <a:pathLst>
              <a:path w="1220748" h="305187">
                <a:moveTo>
                  <a:pt x="1220747" y="305187"/>
                </a:moveTo>
                <a:lnTo>
                  <a:pt x="0" y="305187"/>
                </a:lnTo>
                <a:lnTo>
                  <a:pt x="0" y="0"/>
                </a:lnTo>
                <a:lnTo>
                  <a:pt x="1220747" y="0"/>
                </a:lnTo>
                <a:lnTo>
                  <a:pt x="1220747" y="3051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4" name="Freeform 4"/>
          <p:cNvSpPr/>
          <p:nvPr/>
        </p:nvSpPr>
        <p:spPr>
          <a:xfrm>
            <a:off x="15054407" y="4677964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5" name="Freeform 5"/>
          <p:cNvSpPr/>
          <p:nvPr/>
        </p:nvSpPr>
        <p:spPr>
          <a:xfrm>
            <a:off x="15054407" y="7526336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6" name="TextBox 6"/>
          <p:cNvSpPr txBox="1"/>
          <p:nvPr/>
        </p:nvSpPr>
        <p:spPr>
          <a:xfrm>
            <a:off x="938736" y="3214334"/>
            <a:ext cx="11556202" cy="471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42"/>
              </a:lnSpc>
            </a:pP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Stypendium</a:t>
            </a:r>
            <a:r>
              <a:rPr lang="pl-PL" sz="381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</a:t>
            </a: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jest</a:t>
            </a:r>
            <a:r>
              <a:rPr lang="pl-PL" sz="381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wyróżnieniem</a:t>
            </a: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dla </a:t>
            </a:r>
            <a:r>
              <a:rPr lang="pl-PL" sz="381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1014</a:t>
            </a: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uczniów oraz absolwentów, którzy osiągnęli wysokie rezultaty w przedmiotach ogólnokształcących, matematyczno-przyrodniczych czy zawodowych. Oferuje doskonałą szansę, aby zaprezentować swoje </a:t>
            </a:r>
            <a:r>
              <a:rPr lang="pl-PL" sz="381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talenty</a:t>
            </a: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zdobyć </a:t>
            </a:r>
            <a:r>
              <a:rPr lang="pl-PL" sz="381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uznanie ekspertów</a:t>
            </a: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i zyskać solidny </a:t>
            </a:r>
            <a:r>
              <a:rPr lang="pl-PL" sz="3815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fundament</a:t>
            </a:r>
            <a:r>
              <a:rPr lang="pl-PL" sz="3815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do dalszego rozwoju w fascynującej dziedzinie inżynierii.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98501" y="178300"/>
            <a:ext cx="10954923" cy="173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pl-PL" sz="9600" b="1" noProof="0">
                <a:solidFill>
                  <a:srgbClr val="020C78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MŁODY INŻYNIER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57365" y="3747689"/>
            <a:ext cx="487503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TWÓRCZOŚĆ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68782" y="9018452"/>
            <a:ext cx="445220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INNOWACJA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03711" y="6282667"/>
            <a:ext cx="218234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ROZWÓJ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5198501" y="8702452"/>
            <a:ext cx="6670404" cy="1314626"/>
          </a:xfrm>
          <a:custGeom>
            <a:avLst/>
            <a:gdLst/>
            <a:ahLst/>
            <a:cxnLst/>
            <a:rect l="l" t="t" r="r" b="b"/>
            <a:pathLst>
              <a:path w="6670404" h="1314626">
                <a:moveTo>
                  <a:pt x="0" y="1314625"/>
                </a:moveTo>
                <a:lnTo>
                  <a:pt x="6670405" y="1314625"/>
                </a:lnTo>
                <a:lnTo>
                  <a:pt x="6670405" y="0"/>
                </a:lnTo>
                <a:lnTo>
                  <a:pt x="0" y="0"/>
                </a:lnTo>
                <a:lnTo>
                  <a:pt x="0" y="13146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12" name="Freeform 12"/>
          <p:cNvSpPr/>
          <p:nvPr/>
        </p:nvSpPr>
        <p:spPr>
          <a:xfrm>
            <a:off x="136732" y="141289"/>
            <a:ext cx="4242955" cy="1890737"/>
          </a:xfrm>
          <a:custGeom>
            <a:avLst/>
            <a:gdLst/>
            <a:ahLst/>
            <a:cxnLst/>
            <a:rect l="l" t="t" r="r" b="b"/>
            <a:pathLst>
              <a:path w="4242955" h="1890737">
                <a:moveTo>
                  <a:pt x="0" y="0"/>
                </a:moveTo>
                <a:lnTo>
                  <a:pt x="4242955" y="0"/>
                </a:lnTo>
                <a:lnTo>
                  <a:pt x="4242955" y="1890738"/>
                </a:lnTo>
                <a:lnTo>
                  <a:pt x="0" y="18907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 noProof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379687" y="2089657"/>
            <a:ext cx="13561113" cy="288174"/>
          </a:xfrm>
          <a:custGeom>
            <a:avLst/>
            <a:gdLst/>
            <a:ahLst/>
            <a:cxnLst/>
            <a:rect l="l" t="t" r="r" b="b"/>
            <a:pathLst>
              <a:path w="13561113" h="288174">
                <a:moveTo>
                  <a:pt x="13561113" y="288174"/>
                </a:moveTo>
                <a:lnTo>
                  <a:pt x="0" y="288174"/>
                </a:lnTo>
                <a:lnTo>
                  <a:pt x="0" y="0"/>
                </a:lnTo>
                <a:lnTo>
                  <a:pt x="13561113" y="0"/>
                </a:lnTo>
                <a:lnTo>
                  <a:pt x="13561113" y="2881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3" name="Freeform 3"/>
          <p:cNvSpPr/>
          <p:nvPr/>
        </p:nvSpPr>
        <p:spPr>
          <a:xfrm flipH="1" flipV="1">
            <a:off x="13768388" y="2492692"/>
            <a:ext cx="1220748" cy="305187"/>
          </a:xfrm>
          <a:custGeom>
            <a:avLst/>
            <a:gdLst/>
            <a:ahLst/>
            <a:cxnLst/>
            <a:rect l="l" t="t" r="r" b="b"/>
            <a:pathLst>
              <a:path w="1220748" h="305187">
                <a:moveTo>
                  <a:pt x="1220747" y="305187"/>
                </a:moveTo>
                <a:lnTo>
                  <a:pt x="0" y="305187"/>
                </a:lnTo>
                <a:lnTo>
                  <a:pt x="0" y="0"/>
                </a:lnTo>
                <a:lnTo>
                  <a:pt x="1220747" y="0"/>
                </a:lnTo>
                <a:lnTo>
                  <a:pt x="1220747" y="3051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4" name="TextBox 4"/>
          <p:cNvSpPr txBox="1"/>
          <p:nvPr/>
        </p:nvSpPr>
        <p:spPr>
          <a:xfrm>
            <a:off x="617151" y="2969592"/>
            <a:ext cx="12379627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pl-PL" sz="39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Stypendium stwarza doskonałą okazję, by wyróżnić się na tle innych. To nagroda dla </a:t>
            </a:r>
            <a:r>
              <a:rPr lang="pl-PL" sz="39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396</a:t>
            </a:r>
            <a:r>
              <a:rPr lang="pl-PL" sz="39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uczniów oraz absolwentów szkół ponadpodstawowych, którzy osiągnęli </a:t>
            </a:r>
            <a:r>
              <a:rPr lang="pl-PL" sz="39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wysokie wyniki</a:t>
            </a:r>
            <a:r>
              <a:rPr lang="pl-PL" sz="39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w </a:t>
            </a:r>
            <a:r>
              <a:rPr lang="pl-PL" sz="39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edukacji zawodowej</a:t>
            </a:r>
            <a:r>
              <a:rPr lang="pl-PL" sz="39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oraz na egzaminach kwalifikacyjnych i chcą dalej rozwijać swoją pasję, zdobywając uznanie oraz szansę na jeszcze większy </a:t>
            </a:r>
            <a:r>
              <a:rPr lang="pl-PL" sz="3999" b="1" noProof="0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sukces zawodowy</a:t>
            </a:r>
            <a:r>
              <a:rPr lang="pl-PL" sz="3999" noProof="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w swojej dziedzinie nauki.</a:t>
            </a:r>
          </a:p>
        </p:txBody>
      </p:sp>
      <p:sp>
        <p:nvSpPr>
          <p:cNvPr id="5" name="Freeform 5"/>
          <p:cNvSpPr/>
          <p:nvPr/>
        </p:nvSpPr>
        <p:spPr>
          <a:xfrm>
            <a:off x="15054407" y="4677964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6" name="Freeform 6"/>
          <p:cNvSpPr/>
          <p:nvPr/>
        </p:nvSpPr>
        <p:spPr>
          <a:xfrm>
            <a:off x="15054407" y="7526336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4" y="0"/>
                </a:lnTo>
                <a:lnTo>
                  <a:pt x="1880954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7" name="TextBox 7"/>
          <p:cNvSpPr txBox="1"/>
          <p:nvPr/>
        </p:nvSpPr>
        <p:spPr>
          <a:xfrm>
            <a:off x="5217551" y="91855"/>
            <a:ext cx="10954923" cy="173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pl-PL" sz="10100" b="1" noProof="0">
                <a:solidFill>
                  <a:srgbClr val="020C78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ZAWODOWIEC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57365" y="3747689"/>
            <a:ext cx="487503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dirty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AMBICJA</a:t>
            </a:r>
            <a:endParaRPr lang="pl-PL" sz="3500" b="1" noProof="0" dirty="0">
              <a:solidFill>
                <a:srgbClr val="DF7D13"/>
              </a:solidFill>
              <a:latin typeface="HK Sentiments Medium"/>
              <a:ea typeface="HK Sentiments Medium"/>
              <a:cs typeface="HK Sentiments Medium"/>
              <a:sym typeface="HK Sentiment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68782" y="9018452"/>
            <a:ext cx="445220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ZAANGAŻOWANIE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03711" y="6282667"/>
            <a:ext cx="218234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noProof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PASJA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287175" y="9035355"/>
            <a:ext cx="5982465" cy="1179044"/>
          </a:xfrm>
          <a:custGeom>
            <a:avLst/>
            <a:gdLst/>
            <a:ahLst/>
            <a:cxnLst/>
            <a:rect l="l" t="t" r="r" b="b"/>
            <a:pathLst>
              <a:path w="5982465" h="1179044">
                <a:moveTo>
                  <a:pt x="0" y="1179044"/>
                </a:moveTo>
                <a:lnTo>
                  <a:pt x="5982465" y="1179044"/>
                </a:lnTo>
                <a:lnTo>
                  <a:pt x="5982465" y="0"/>
                </a:lnTo>
                <a:lnTo>
                  <a:pt x="0" y="0"/>
                </a:lnTo>
                <a:lnTo>
                  <a:pt x="0" y="117904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noProof="0"/>
          </a:p>
        </p:txBody>
      </p:sp>
      <p:sp>
        <p:nvSpPr>
          <p:cNvPr id="12" name="Freeform 12"/>
          <p:cNvSpPr/>
          <p:nvPr/>
        </p:nvSpPr>
        <p:spPr>
          <a:xfrm>
            <a:off x="184167" y="170062"/>
            <a:ext cx="4307714" cy="1919595"/>
          </a:xfrm>
          <a:custGeom>
            <a:avLst/>
            <a:gdLst/>
            <a:ahLst/>
            <a:cxnLst/>
            <a:rect l="l" t="t" r="r" b="b"/>
            <a:pathLst>
              <a:path w="4307714" h="1919595">
                <a:moveTo>
                  <a:pt x="0" y="0"/>
                </a:moveTo>
                <a:lnTo>
                  <a:pt x="4307713" y="0"/>
                </a:lnTo>
                <a:lnTo>
                  <a:pt x="4307713" y="1919595"/>
                </a:lnTo>
                <a:lnTo>
                  <a:pt x="0" y="1919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 noProof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379687" y="2089657"/>
            <a:ext cx="13561113" cy="288174"/>
          </a:xfrm>
          <a:custGeom>
            <a:avLst/>
            <a:gdLst/>
            <a:ahLst/>
            <a:cxnLst/>
            <a:rect l="l" t="t" r="r" b="b"/>
            <a:pathLst>
              <a:path w="13561113" h="288174">
                <a:moveTo>
                  <a:pt x="13561113" y="288174"/>
                </a:moveTo>
                <a:lnTo>
                  <a:pt x="0" y="288174"/>
                </a:lnTo>
                <a:lnTo>
                  <a:pt x="0" y="0"/>
                </a:lnTo>
                <a:lnTo>
                  <a:pt x="13561113" y="0"/>
                </a:lnTo>
                <a:lnTo>
                  <a:pt x="13561113" y="2881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flipH="1" flipV="1">
            <a:off x="13768388" y="2492692"/>
            <a:ext cx="1220748" cy="305187"/>
          </a:xfrm>
          <a:custGeom>
            <a:avLst/>
            <a:gdLst/>
            <a:ahLst/>
            <a:cxnLst/>
            <a:rect l="l" t="t" r="r" b="b"/>
            <a:pathLst>
              <a:path w="1220748" h="305187">
                <a:moveTo>
                  <a:pt x="1220747" y="305187"/>
                </a:moveTo>
                <a:lnTo>
                  <a:pt x="0" y="305187"/>
                </a:lnTo>
                <a:lnTo>
                  <a:pt x="0" y="0"/>
                </a:lnTo>
                <a:lnTo>
                  <a:pt x="1220747" y="0"/>
                </a:lnTo>
                <a:lnTo>
                  <a:pt x="1220747" y="3051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5158769" y="3928157"/>
            <a:ext cx="12254212" cy="470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4"/>
              </a:lnSpc>
            </a:pPr>
            <a:r>
              <a:rPr lang="en-US" sz="3353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Stypendium jest zaszczytnym wyróżnieniem dla </a:t>
            </a:r>
            <a:r>
              <a:rPr lang="en-US" sz="3353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35</a:t>
            </a:r>
            <a:r>
              <a:rPr lang="en-US" sz="3353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uczniów oraz absolwentów </a:t>
            </a:r>
            <a:r>
              <a:rPr lang="en-US" sz="3353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szkół artystycznych</a:t>
            </a:r>
            <a:r>
              <a:rPr lang="en-US" sz="3353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, którzy osiągnęli doskonałe wyniki w nauce i legitymują się </a:t>
            </a:r>
            <a:r>
              <a:rPr lang="en-US" sz="3353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wybitnymi zdolnościami</a:t>
            </a:r>
            <a:r>
              <a:rPr lang="en-US" sz="3353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. To znakomita sposobność, by zaprezentować swoje sukcesy artystyczne, takie jak udział w </a:t>
            </a:r>
            <a:r>
              <a:rPr lang="en-US" sz="3353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olimpiadach</a:t>
            </a:r>
            <a:r>
              <a:rPr lang="en-US" sz="3353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czy </a:t>
            </a:r>
            <a:r>
              <a:rPr lang="en-US" sz="3353" b="1">
                <a:solidFill>
                  <a:srgbClr val="020C78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konkursach</a:t>
            </a:r>
            <a:r>
              <a:rPr lang="en-US" sz="3353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rPr>
              <a:t> na szczeblu wojewódzkim i regionalnym. Stypendium stwarza młodzieży możliwość rozwoju talentów, otwierając przed nią drzwi do dalszego kształcenia.</a:t>
            </a:r>
          </a:p>
        </p:txBody>
      </p:sp>
      <p:sp>
        <p:nvSpPr>
          <p:cNvPr id="5" name="Freeform 5"/>
          <p:cNvSpPr/>
          <p:nvPr/>
        </p:nvSpPr>
        <p:spPr>
          <a:xfrm>
            <a:off x="1249366" y="4560009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5" y="0"/>
                </a:lnTo>
                <a:lnTo>
                  <a:pt x="1880955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249366" y="7513380"/>
            <a:ext cx="1880955" cy="931072"/>
          </a:xfrm>
          <a:custGeom>
            <a:avLst/>
            <a:gdLst/>
            <a:ahLst/>
            <a:cxnLst/>
            <a:rect l="l" t="t" r="r" b="b"/>
            <a:pathLst>
              <a:path w="1880955" h="931072">
                <a:moveTo>
                  <a:pt x="0" y="0"/>
                </a:moveTo>
                <a:lnTo>
                  <a:pt x="1880955" y="0"/>
                </a:lnTo>
                <a:lnTo>
                  <a:pt x="1880955" y="931072"/>
                </a:lnTo>
                <a:lnTo>
                  <a:pt x="0" y="93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5217551" y="91855"/>
            <a:ext cx="10954923" cy="173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0099" b="1">
                <a:solidFill>
                  <a:srgbClr val="020C78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 ARTYSTA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47675" y="3458284"/>
            <a:ext cx="487503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3500" b="1" dirty="0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ZDOLNOŚCI</a:t>
            </a:r>
            <a:endParaRPr lang="en-US" sz="3500" b="1" dirty="0">
              <a:solidFill>
                <a:srgbClr val="DF7D13"/>
              </a:solidFill>
              <a:latin typeface="HK Sentiments Medium"/>
              <a:ea typeface="HK Sentiments Medium"/>
              <a:cs typeface="HK Sentiments Medium"/>
              <a:sym typeface="HK Sentiment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5159" y="9030240"/>
            <a:ext cx="445220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KREATYWNOŚĆ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5071" y="6244967"/>
            <a:ext cx="365237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DF7D13"/>
                </a:solidFill>
                <a:latin typeface="HK Sentiments Medium"/>
                <a:ea typeface="HK Sentiments Medium"/>
                <a:cs typeface="HK Sentiments Medium"/>
                <a:sym typeface="HK Sentiments Medium"/>
              </a:rPr>
              <a:t>MŁODE TALENTY</a:t>
            </a:r>
          </a:p>
        </p:txBody>
      </p:sp>
      <p:sp>
        <p:nvSpPr>
          <p:cNvPr id="11" name="Freeform 11"/>
          <p:cNvSpPr/>
          <p:nvPr/>
        </p:nvSpPr>
        <p:spPr>
          <a:xfrm flipH="1" flipV="1">
            <a:off x="4627362" y="499164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3826000" y="353448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84167" y="170062"/>
            <a:ext cx="4307714" cy="1919595"/>
          </a:xfrm>
          <a:custGeom>
            <a:avLst/>
            <a:gdLst/>
            <a:ahLst/>
            <a:cxnLst/>
            <a:rect l="l" t="t" r="r" b="b"/>
            <a:pathLst>
              <a:path w="4307714" h="1919595">
                <a:moveTo>
                  <a:pt x="0" y="0"/>
                </a:moveTo>
                <a:lnTo>
                  <a:pt x="4307713" y="0"/>
                </a:lnTo>
                <a:lnTo>
                  <a:pt x="4307713" y="1919595"/>
                </a:lnTo>
                <a:lnTo>
                  <a:pt x="0" y="1919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6339" t="-128930" r="-22510" b="-105099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053471-2930-442c-828c-ee9e9f9202b0">
      <Terms xmlns="http://schemas.microsoft.com/office/infopath/2007/PartnerControls"/>
    </lcf76f155ced4ddcb4097134ff3c332f>
    <TaxCatchAll xmlns="519ac200-2c62-4dbf-b120-2526b0bc82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77076CC6156C43A9F8BFF4CD559661" ma:contentTypeVersion="12" ma:contentTypeDescription="Utwórz nowy dokument." ma:contentTypeScope="" ma:versionID="6fb52158d077056af043ebb3506d4292">
  <xsd:schema xmlns:xsd="http://www.w3.org/2001/XMLSchema" xmlns:xs="http://www.w3.org/2001/XMLSchema" xmlns:p="http://schemas.microsoft.com/office/2006/metadata/properties" xmlns:ns2="fa053471-2930-442c-828c-ee9e9f9202b0" xmlns:ns3="519ac200-2c62-4dbf-b120-2526b0bc821b" targetNamespace="http://schemas.microsoft.com/office/2006/metadata/properties" ma:root="true" ma:fieldsID="a1eeb18aee0c366f5906a4ba40f1c56b" ns2:_="" ns3:_="">
    <xsd:import namespace="fa053471-2930-442c-828c-ee9e9f9202b0"/>
    <xsd:import namespace="519ac200-2c62-4dbf-b120-2526b0bc8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53471-2930-442c-828c-ee9e9f920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fad7681e-d3ca-48b1-aca5-ac14ab0035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c200-2c62-4dbf-b120-2526b0bc82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4a31ae-9aa6-40cf-8a64-d6743348b357}" ma:internalName="TaxCatchAll" ma:showField="CatchAllData" ma:web="519ac200-2c62-4dbf-b120-2526b0bc8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5C1FD-1BEA-4ECA-AC29-332DAFF60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542F1-76E7-47EA-A67E-AC5C256572F2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519ac200-2c62-4dbf-b120-2526b0bc821b"/>
    <ds:schemaRef ds:uri="fa053471-2930-442c-828c-ee9e9f9202b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2E85D2-B5B9-40A7-9814-9E5374866840}">
  <ds:schemaRefs>
    <ds:schemaRef ds:uri="519ac200-2c62-4dbf-b120-2526b0bc821b"/>
    <ds:schemaRef ds:uri="fa053471-2930-442c-828c-ee9e9f920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480</Words>
  <Application>Microsoft Office PowerPoint</Application>
  <PresentationFormat>Niestandardowy</PresentationFormat>
  <Paragraphs>47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 Nova Bold</vt:lpstr>
      <vt:lpstr>Palatino Linotype</vt:lpstr>
      <vt:lpstr>Arial Nova Bold Italics</vt:lpstr>
      <vt:lpstr>Arial</vt:lpstr>
      <vt:lpstr>HK Sentiments Medium</vt:lpstr>
      <vt:lpstr>Arial Nova</vt:lpstr>
      <vt:lpstr>Arial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wersja ostateczna</dc:title>
  <dc:creator>Edytka</dc:creator>
  <cp:lastModifiedBy>Natalia Mazur</cp:lastModifiedBy>
  <cp:revision>19</cp:revision>
  <dcterms:created xsi:type="dcterms:W3CDTF">2006-08-16T00:00:00Z</dcterms:created>
  <dcterms:modified xsi:type="dcterms:W3CDTF">2025-02-13T18:03:44Z</dcterms:modified>
  <dc:identifier>DAGdX8G7BCY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0x0101007277076CC6156C43A9F8BFF4CD559661</vt:lpwstr>
  </property>
  <property fmtid="{D5CDD505-2E9C-101B-9397-08002B2CF9AE}" pid="3" name="MediaServiceImageTags">
    <vt:lpwstr/>
  </property>
</Properties>
</file>